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13"/>
  </p:notesMasterIdLst>
  <p:handoutMasterIdLst>
    <p:handoutMasterId r:id="rId14"/>
  </p:handoutMasterIdLst>
  <p:sldIdLst>
    <p:sldId id="919" r:id="rId6"/>
    <p:sldId id="1156" r:id="rId7"/>
    <p:sldId id="1155" r:id="rId8"/>
    <p:sldId id="1151" r:id="rId9"/>
    <p:sldId id="1152" r:id="rId10"/>
    <p:sldId id="1154" r:id="rId11"/>
    <p:sldId id="1153" r:id="rId12"/>
  </p:sldIdLst>
  <p:sldSz cx="12192000" cy="6858000"/>
  <p:notesSz cx="6858000" cy="9144000"/>
  <p:embeddedFontLst>
    <p:embeddedFont>
      <p:font typeface="Candara" panose="020E0502030303020204" pitchFamily="34" charset="0"/>
      <p:regular r:id="rId15"/>
      <p:bold r:id="rId16"/>
      <p:italic r:id="rId17"/>
      <p:boldItalic r:id="rId18"/>
    </p:embeddedFont>
    <p:embeddedFont>
      <p:font typeface="Segoe Light" panose="020B0604020202020204" charset="0"/>
      <p:regular r:id="rId19"/>
      <p:italic r:id="rId20"/>
    </p:embeddedFont>
    <p:embeddedFont>
      <p:font typeface="Consolas" panose="020B0609020204030204" pitchFamily="49" charset="0"/>
      <p:regular r:id="rId21"/>
      <p:bold r:id="rId22"/>
      <p:italic r:id="rId23"/>
      <p:boldItalic r:id="rId24"/>
    </p:embeddedFont>
    <p:embeddedFont>
      <p:font typeface="Segoe UI Light" panose="020B0502040204020203" pitchFamily="34" charset="0"/>
      <p:regular r:id="rId25"/>
      <p:italic r:id="rId26"/>
    </p:embeddedFont>
    <p:embeddedFont>
      <p:font typeface="Segoe UI" panose="020B0502040204020203" pitchFamily="34" charset="0"/>
      <p:regular r:id="rId27"/>
      <p:bold r:id="rId28"/>
      <p:italic r:id="rId29"/>
      <p:boldItalic r:id="rId30"/>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67" d="100"/>
          <a:sy n="67" d="100"/>
        </p:scale>
        <p:origin x="84" y="40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custT="1"/>
      <dgm:spPr/>
      <dgm:t>
        <a:bodyPr/>
        <a:lstStyle/>
        <a:p>
          <a:pPr rtl="0"/>
          <a:r>
            <a:rPr lang="en-GB" sz="2800" dirty="0" smtClean="0"/>
            <a:t>Functional-first Programming</a:t>
          </a:r>
        </a:p>
        <a:p>
          <a:pPr rtl="0"/>
          <a:r>
            <a:rPr lang="en-GB" sz="1600" dirty="0" smtClean="0"/>
            <a:t>no nulls, great </a:t>
          </a:r>
          <a:r>
            <a:rPr lang="en-GB" sz="1600" dirty="0" err="1" smtClean="0"/>
            <a:t>perf</a:t>
          </a:r>
          <a:r>
            <a:rPr lang="en-GB" sz="1600" dirty="0" smtClean="0"/>
            <a:t>, interop</a:t>
          </a:r>
          <a:endParaRPr lang="en-GB" sz="1600"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sz="2400"/>
        </a:p>
      </dgm:t>
    </dgm:pt>
    <dgm:pt modelId="{E1578FFA-F8D4-48C3-B907-9BA312267A07}" type="sibTrans" cxnId="{7FA12739-6119-4CCB-B338-9564E39FC446}">
      <dgm:prSet/>
      <dgm:spPr/>
      <dgm:t>
        <a:bodyPr/>
        <a:lstStyle/>
        <a:p>
          <a:endParaRPr lang="en-GB" sz="2400"/>
        </a:p>
      </dgm:t>
    </dgm:pt>
    <dgm:pt modelId="{023B1A24-7037-4D51-8B6E-7F436ACCBC02}">
      <dgm:prSet custT="1"/>
      <dgm:spPr/>
      <dgm:t>
        <a:bodyPr/>
        <a:lstStyle/>
        <a:p>
          <a:r>
            <a:rPr lang="en-GB" sz="2800" dirty="0" smtClean="0"/>
            <a:t>REPL in Visual Studio </a:t>
          </a:r>
        </a:p>
        <a:p>
          <a:r>
            <a:rPr lang="en-GB" sz="1600" dirty="0" smtClean="0"/>
            <a:t>Playful, experimental, data-oriented</a:t>
          </a:r>
          <a:endParaRPr lang="en-GB" sz="1600" dirty="0" smtClean="0"/>
        </a:p>
      </dgm:t>
    </dgm:pt>
    <dgm:pt modelId="{CA6B814B-7740-4B33-8B88-EB1181B7A61B}" type="parTrans" cxnId="{02031756-1FE2-4FFC-A4B9-AE9171EAF833}">
      <dgm:prSet/>
      <dgm:spPr/>
      <dgm:t>
        <a:bodyPr/>
        <a:lstStyle/>
        <a:p>
          <a:endParaRPr lang="en-GB" sz="2400"/>
        </a:p>
      </dgm:t>
    </dgm:pt>
    <dgm:pt modelId="{DC9A2583-C8E6-46A4-8A1B-0B48913E24B3}" type="sibTrans" cxnId="{02031756-1FE2-4FFC-A4B9-AE9171EAF833}">
      <dgm:prSet/>
      <dgm:spPr/>
      <dgm:t>
        <a:bodyPr/>
        <a:lstStyle/>
        <a:p>
          <a:endParaRPr lang="en-GB" sz="2400"/>
        </a:p>
      </dgm:t>
    </dgm:pt>
    <dgm:pt modelId="{1AF77DF9-D8C6-453C-B9AA-5FAEBA5A4883}">
      <dgm:prSet custT="1"/>
      <dgm:spPr/>
      <dgm:t>
        <a:bodyPr/>
        <a:lstStyle/>
        <a:p>
          <a:r>
            <a:rPr lang="en-GB" sz="2800" dirty="0" smtClean="0"/>
            <a:t>Type Providers</a:t>
          </a:r>
        </a:p>
        <a:p>
          <a:r>
            <a:rPr lang="en-GB" sz="2400" dirty="0" smtClean="0"/>
            <a:t> </a:t>
          </a:r>
          <a:r>
            <a:rPr lang="en-GB" sz="1400" dirty="0" smtClean="0"/>
            <a:t>REST, XML, CSV, Azure Storage, </a:t>
          </a:r>
          <a:r>
            <a:rPr lang="en-GB" sz="1400" dirty="0" err="1" smtClean="0"/>
            <a:t>DocumentDB</a:t>
          </a:r>
          <a:r>
            <a:rPr lang="en-GB" sz="1400" dirty="0" smtClean="0"/>
            <a:t>…</a:t>
          </a:r>
          <a:endParaRPr lang="en-GB" sz="1400" dirty="0" smtClean="0"/>
        </a:p>
      </dgm:t>
    </dgm:pt>
    <dgm:pt modelId="{0AF9B4B4-C916-473E-884C-654A928174A4}" type="parTrans" cxnId="{20435FF4-D1CB-4AEF-A06C-A9B95EA9066D}">
      <dgm:prSet/>
      <dgm:spPr/>
      <dgm:t>
        <a:bodyPr/>
        <a:lstStyle/>
        <a:p>
          <a:endParaRPr lang="en-GB" sz="2400"/>
        </a:p>
      </dgm:t>
    </dgm:pt>
    <dgm:pt modelId="{A26D6307-60E8-441E-8E17-FAC4A6C6E4B4}" type="sibTrans" cxnId="{20435FF4-D1CB-4AEF-A06C-A9B95EA9066D}">
      <dgm:prSet/>
      <dgm:spPr/>
      <dgm:t>
        <a:bodyPr/>
        <a:lstStyle/>
        <a:p>
          <a:endParaRPr lang="en-GB" sz="2400"/>
        </a:p>
      </dgm:t>
    </dgm:pt>
    <dgm:pt modelId="{6AB7EE46-2E19-4AC1-8D82-AE2F7C17EA01}">
      <dgm:prSet custT="1"/>
      <dgm:spPr/>
      <dgm:t>
        <a:bodyPr/>
        <a:lstStyle/>
        <a:p>
          <a:r>
            <a:rPr lang="en-GB" sz="2800" dirty="0" smtClean="0"/>
            <a:t>cloud  { … }</a:t>
          </a:r>
        </a:p>
        <a:p>
          <a:r>
            <a:rPr lang="en-GB" sz="2000" dirty="0" smtClean="0"/>
            <a:t>m-brace.net</a:t>
          </a:r>
          <a:endParaRPr lang="en-GB" sz="2000" dirty="0" smtClean="0"/>
        </a:p>
      </dgm:t>
    </dgm:pt>
    <dgm:pt modelId="{17F1E740-F6D5-4EFE-8C96-702113A4E22A}" type="parTrans" cxnId="{DA36DB4C-62A0-49F2-B96D-1A5093CE81E9}">
      <dgm:prSet/>
      <dgm:spPr/>
      <dgm:t>
        <a:bodyPr/>
        <a:lstStyle/>
        <a:p>
          <a:endParaRPr lang="en-GB" sz="2400"/>
        </a:p>
      </dgm:t>
    </dgm:pt>
    <dgm:pt modelId="{D7D3C70E-B487-4BD9-AAE2-EB5172D74F51}" type="sibTrans" cxnId="{DA36DB4C-62A0-49F2-B96D-1A5093CE81E9}">
      <dgm:prSet/>
      <dgm:spPr/>
      <dgm:t>
        <a:bodyPr/>
        <a:lstStyle/>
        <a:p>
          <a:endParaRPr lang="en-GB" sz="2400"/>
        </a:p>
      </dgm:t>
    </dgm:pt>
    <dgm:pt modelId="{3B5CA59D-4DF0-4A72-9ED6-5405B00DF33C}">
      <dgm:prSet custT="1"/>
      <dgm:spPr/>
      <dgm:t>
        <a:bodyPr/>
        <a:lstStyle/>
        <a:p>
          <a:r>
            <a:rPr lang="en-GB" sz="2800" dirty="0" smtClean="0"/>
            <a:t>highly engaged (~15K) community</a:t>
          </a:r>
        </a:p>
        <a:p>
          <a:r>
            <a:rPr lang="en-GB" sz="1400" dirty="0" smtClean="0"/>
            <a:t>open, contributing, empowered, friendly</a:t>
          </a:r>
          <a:endParaRPr lang="en-GB" sz="1400" dirty="0" smtClean="0"/>
        </a:p>
      </dgm:t>
    </dgm:pt>
    <dgm:pt modelId="{AA69E357-53C3-4794-9751-5B43A9644BDA}" type="parTrans" cxnId="{B697C8FB-4B1F-4555-A875-B34CC0E4AD15}">
      <dgm:prSet/>
      <dgm:spPr/>
      <dgm:t>
        <a:bodyPr/>
        <a:lstStyle/>
        <a:p>
          <a:endParaRPr lang="en-GB" sz="2400"/>
        </a:p>
      </dgm:t>
    </dgm:pt>
    <dgm:pt modelId="{B94D3391-1159-4732-8B78-C6A360ACCE2A}" type="sibTrans" cxnId="{B697C8FB-4B1F-4555-A875-B34CC0E4AD15}">
      <dgm:prSet/>
      <dgm:spPr/>
      <dgm:t>
        <a:bodyPr/>
        <a:lstStyle/>
        <a:p>
          <a:endParaRPr lang="en-GB" sz="2400"/>
        </a:p>
      </dgm:t>
    </dgm:pt>
    <dgm:pt modelId="{F662AC80-BEE9-4BD7-B4C4-C0959AB4B327}">
      <dgm:prSet custT="1"/>
      <dgm:spPr/>
      <dgm:t>
        <a:bodyPr/>
        <a:lstStyle/>
        <a:p>
          <a:r>
            <a:rPr lang="en-GB" sz="2800" dirty="0" smtClean="0"/>
            <a:t>finance/analytical/</a:t>
          </a:r>
        </a:p>
        <a:p>
          <a:r>
            <a:rPr lang="en-GB" sz="2800" dirty="0" smtClean="0"/>
            <a:t>GPU/Linux/…</a:t>
          </a:r>
        </a:p>
        <a:p>
          <a:r>
            <a:rPr lang="en-GB" sz="1400" dirty="0" smtClean="0"/>
            <a:t>scale-out-ready</a:t>
          </a:r>
          <a:endParaRPr lang="en-GB" sz="1400" dirty="0"/>
        </a:p>
      </dgm:t>
    </dgm:pt>
    <dgm:pt modelId="{159705CF-6CA3-488E-945C-784789D75E12}" type="parTrans" cxnId="{068FC36A-A56D-4D02-82BA-CB47CAA0A302}">
      <dgm:prSet/>
      <dgm:spPr/>
      <dgm:t>
        <a:bodyPr/>
        <a:lstStyle/>
        <a:p>
          <a:endParaRPr lang="en-GB" sz="2400"/>
        </a:p>
      </dgm:t>
    </dgm:pt>
    <dgm:pt modelId="{1F2FF25D-168F-4BBD-9999-0B8B22C2CD45}" type="sibTrans" cxnId="{068FC36A-A56D-4D02-82BA-CB47CAA0A302}">
      <dgm:prSet/>
      <dgm:spPr/>
      <dgm:t>
        <a:bodyPr/>
        <a:lstStyle/>
        <a:p>
          <a:endParaRPr lang="en-GB" sz="2400"/>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6">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7ACA3D-DCA9-4488-83BF-D592154B653E}" type="pres">
      <dgm:prSet presAssocID="{023B1A24-7037-4D51-8B6E-7F436ACCBC02}" presName="node" presStyleLbl="node1" presStyleIdx="1" presStyleCnt="6">
        <dgm:presLayoutVars>
          <dgm:bulletEnabled val="1"/>
        </dgm:presLayoutVars>
      </dgm:prSet>
      <dgm:spPr/>
      <dgm:t>
        <a:bodyPr/>
        <a:lstStyle/>
        <a:p>
          <a:endParaRPr lang="en-GB"/>
        </a:p>
      </dgm:t>
    </dgm:pt>
    <dgm:pt modelId="{495EEB2B-2076-4EC1-9614-8EE3B90F3C2A}" type="pres">
      <dgm:prSet presAssocID="{DC9A2583-C8E6-46A4-8A1B-0B48913E24B3}" presName="sibTrans" presStyleCnt="0"/>
      <dgm:spPr/>
    </dgm:pt>
    <dgm:pt modelId="{FB5A8EA5-685E-469B-92CA-49761135C3FC}" type="pres">
      <dgm:prSet presAssocID="{1AF77DF9-D8C6-453C-B9AA-5FAEBA5A4883}" presName="node" presStyleLbl="node1" presStyleIdx="2" presStyleCnt="6">
        <dgm:presLayoutVars>
          <dgm:bulletEnabled val="1"/>
        </dgm:presLayoutVars>
      </dgm:prSet>
      <dgm:spPr/>
      <dgm:t>
        <a:bodyPr/>
        <a:lstStyle/>
        <a:p>
          <a:endParaRPr lang="en-GB"/>
        </a:p>
      </dgm:t>
    </dgm:pt>
    <dgm:pt modelId="{3984F657-6952-4F90-B1D6-DF7116121EC4}" type="pres">
      <dgm:prSet presAssocID="{A26D6307-60E8-441E-8E17-FAC4A6C6E4B4}" presName="sibTrans" presStyleCnt="0"/>
      <dgm:spPr/>
    </dgm:pt>
    <dgm:pt modelId="{8D1E6D44-6FFF-49FC-A3AB-8ECC0B6BC5CC}" type="pres">
      <dgm:prSet presAssocID="{6AB7EE46-2E19-4AC1-8D82-AE2F7C17EA01}" presName="node" presStyleLbl="node1" presStyleIdx="3" presStyleCnt="6">
        <dgm:presLayoutVars>
          <dgm:bulletEnabled val="1"/>
        </dgm:presLayoutVars>
      </dgm:prSet>
      <dgm:spPr/>
      <dgm:t>
        <a:bodyPr/>
        <a:lstStyle/>
        <a:p>
          <a:endParaRPr lang="en-GB"/>
        </a:p>
      </dgm:t>
    </dgm:pt>
    <dgm:pt modelId="{42FF6EAC-C7D2-49EB-AA71-CD423BE8B3CD}" type="pres">
      <dgm:prSet presAssocID="{D7D3C70E-B487-4BD9-AAE2-EB5172D74F51}" presName="sibTrans" presStyleCnt="0"/>
      <dgm:spPr/>
    </dgm:pt>
    <dgm:pt modelId="{BA87A205-F379-4BE8-B707-48516D531F66}" type="pres">
      <dgm:prSet presAssocID="{3B5CA59D-4DF0-4A72-9ED6-5405B00DF33C}" presName="node" presStyleLbl="node1" presStyleIdx="4" presStyleCnt="6">
        <dgm:presLayoutVars>
          <dgm:bulletEnabled val="1"/>
        </dgm:presLayoutVars>
      </dgm:prSet>
      <dgm:spPr/>
      <dgm:t>
        <a:bodyPr/>
        <a:lstStyle/>
        <a:p>
          <a:endParaRPr lang="en-GB"/>
        </a:p>
      </dgm:t>
    </dgm:pt>
    <dgm:pt modelId="{C24EB875-E8F6-4EE1-960D-5494854759AE}" type="pres">
      <dgm:prSet presAssocID="{B94D3391-1159-4732-8B78-C6A360ACCE2A}" presName="sibTrans" presStyleCnt="0"/>
      <dgm:spPr/>
    </dgm:pt>
    <dgm:pt modelId="{711DA067-00CB-4691-9F90-AA2180ED7E0E}" type="pres">
      <dgm:prSet presAssocID="{F662AC80-BEE9-4BD7-B4C4-C0959AB4B327}" presName="node" presStyleLbl="node1" presStyleIdx="5" presStyleCnt="6">
        <dgm:presLayoutVars>
          <dgm:bulletEnabled val="1"/>
        </dgm:presLayoutVars>
      </dgm:prSet>
      <dgm:spPr/>
    </dgm:pt>
  </dgm:ptLst>
  <dgm:cxnLst>
    <dgm:cxn modelId="{340D491F-93FD-43B0-901F-B890EBEB569B}" type="presOf" srcId="{3B5CA59D-4DF0-4A72-9ED6-5405B00DF33C}" destId="{BA87A205-F379-4BE8-B707-48516D531F66}" srcOrd="0" destOrd="0" presId="urn:microsoft.com/office/officeart/2005/8/layout/default"/>
    <dgm:cxn modelId="{DA36DB4C-62A0-49F2-B96D-1A5093CE81E9}" srcId="{34E93DDE-D099-4CA2-863C-7319E600DBE4}" destId="{6AB7EE46-2E19-4AC1-8D82-AE2F7C17EA01}" srcOrd="3" destOrd="0" parTransId="{17F1E740-F6D5-4EFE-8C96-702113A4E22A}" sibTransId="{D7D3C70E-B487-4BD9-AAE2-EB5172D74F51}"/>
    <dgm:cxn modelId="{B9AB0BD1-1C00-4DBD-9E72-BDE6D34478A2}" type="presOf" srcId="{34E93DDE-D099-4CA2-863C-7319E600DBE4}" destId="{84BBAD3E-47E3-429D-AF91-8056E7C916A7}" srcOrd="0" destOrd="0" presId="urn:microsoft.com/office/officeart/2005/8/layout/default"/>
    <dgm:cxn modelId="{8AF33EBB-A8AF-4EE7-B3EF-6D06D5043097}" type="presOf" srcId="{99DDF2FC-920D-4C4D-9879-581E042ED7BA}" destId="{5DBDC61F-9554-4F83-A359-6FE8F2984F77}" srcOrd="0" destOrd="0" presId="urn:microsoft.com/office/officeart/2005/8/layout/default"/>
    <dgm:cxn modelId="{69CF6C80-E99B-446F-A959-CF95F205C839}" type="presOf" srcId="{6AB7EE46-2E19-4AC1-8D82-AE2F7C17EA01}" destId="{8D1E6D44-6FFF-49FC-A3AB-8ECC0B6BC5CC}" srcOrd="0" destOrd="0" presId="urn:microsoft.com/office/officeart/2005/8/layout/default"/>
    <dgm:cxn modelId="{068FC36A-A56D-4D02-82BA-CB47CAA0A302}" srcId="{34E93DDE-D099-4CA2-863C-7319E600DBE4}" destId="{F662AC80-BEE9-4BD7-B4C4-C0959AB4B327}" srcOrd="5" destOrd="0" parTransId="{159705CF-6CA3-488E-945C-784789D75E12}" sibTransId="{1F2FF25D-168F-4BBD-9999-0B8B22C2CD45}"/>
    <dgm:cxn modelId="{B697C8FB-4B1F-4555-A875-B34CC0E4AD15}" srcId="{34E93DDE-D099-4CA2-863C-7319E600DBE4}" destId="{3B5CA59D-4DF0-4A72-9ED6-5405B00DF33C}" srcOrd="4" destOrd="0" parTransId="{AA69E357-53C3-4794-9751-5B43A9644BDA}" sibTransId="{B94D3391-1159-4732-8B78-C6A360ACCE2A}"/>
    <dgm:cxn modelId="{DB1C7C84-28CA-48F0-BC7C-7D954D02F916}" type="presOf" srcId="{023B1A24-7037-4D51-8B6E-7F436ACCBC02}" destId="{267ACA3D-DCA9-4488-83BF-D592154B653E}" srcOrd="0" destOrd="0" presId="urn:microsoft.com/office/officeart/2005/8/layout/default"/>
    <dgm:cxn modelId="{02031756-1FE2-4FFC-A4B9-AE9171EAF833}" srcId="{34E93DDE-D099-4CA2-863C-7319E600DBE4}" destId="{023B1A24-7037-4D51-8B6E-7F436ACCBC02}" srcOrd="1" destOrd="0" parTransId="{CA6B814B-7740-4B33-8B88-EB1181B7A61B}" sibTransId="{DC9A2583-C8E6-46A4-8A1B-0B48913E24B3}"/>
    <dgm:cxn modelId="{20435FF4-D1CB-4AEF-A06C-A9B95EA9066D}" srcId="{34E93DDE-D099-4CA2-863C-7319E600DBE4}" destId="{1AF77DF9-D8C6-453C-B9AA-5FAEBA5A4883}" srcOrd="2" destOrd="0" parTransId="{0AF9B4B4-C916-473E-884C-654A928174A4}" sibTransId="{A26D6307-60E8-441E-8E17-FAC4A6C6E4B4}"/>
    <dgm:cxn modelId="{7FA12739-6119-4CCB-B338-9564E39FC446}" srcId="{34E93DDE-D099-4CA2-863C-7319E600DBE4}" destId="{99DDF2FC-920D-4C4D-9879-581E042ED7BA}" srcOrd="0" destOrd="0" parTransId="{EDBBF7CC-4D1D-4EDD-B9E3-9266AC4669D3}" sibTransId="{E1578FFA-F8D4-48C3-B907-9BA312267A07}"/>
    <dgm:cxn modelId="{82CC0BDE-C12D-486C-BCDC-95C07DE613DF}" type="presOf" srcId="{1AF77DF9-D8C6-453C-B9AA-5FAEBA5A4883}" destId="{FB5A8EA5-685E-469B-92CA-49761135C3FC}" srcOrd="0" destOrd="0" presId="urn:microsoft.com/office/officeart/2005/8/layout/default"/>
    <dgm:cxn modelId="{7C23D5E4-D268-4EAD-9EC1-5DB199082BC5}" type="presOf" srcId="{F662AC80-BEE9-4BD7-B4C4-C0959AB4B327}" destId="{711DA067-00CB-4691-9F90-AA2180ED7E0E}" srcOrd="0" destOrd="0" presId="urn:microsoft.com/office/officeart/2005/8/layout/default"/>
    <dgm:cxn modelId="{90DA6440-8DA2-4668-809D-689B17E4FA52}" type="presParOf" srcId="{84BBAD3E-47E3-429D-AF91-8056E7C916A7}" destId="{5DBDC61F-9554-4F83-A359-6FE8F2984F77}" srcOrd="0" destOrd="0" presId="urn:microsoft.com/office/officeart/2005/8/layout/default"/>
    <dgm:cxn modelId="{BBADD7EF-AFAB-471B-9A70-91BCDEA7A746}" type="presParOf" srcId="{84BBAD3E-47E3-429D-AF91-8056E7C916A7}" destId="{8434AF5F-A31D-4FF4-8F5A-458E6D8F3588}" srcOrd="1" destOrd="0" presId="urn:microsoft.com/office/officeart/2005/8/layout/default"/>
    <dgm:cxn modelId="{5833E0F7-A409-4008-916D-F7E18206B365}" type="presParOf" srcId="{84BBAD3E-47E3-429D-AF91-8056E7C916A7}" destId="{267ACA3D-DCA9-4488-83BF-D592154B653E}" srcOrd="2" destOrd="0" presId="urn:microsoft.com/office/officeart/2005/8/layout/default"/>
    <dgm:cxn modelId="{D08338A7-3F48-48B3-BE61-73C571098646}" type="presParOf" srcId="{84BBAD3E-47E3-429D-AF91-8056E7C916A7}" destId="{495EEB2B-2076-4EC1-9614-8EE3B90F3C2A}" srcOrd="3" destOrd="0" presId="urn:microsoft.com/office/officeart/2005/8/layout/default"/>
    <dgm:cxn modelId="{49AF901A-2B6E-46E8-8DB5-8B125A4A2C25}" type="presParOf" srcId="{84BBAD3E-47E3-429D-AF91-8056E7C916A7}" destId="{FB5A8EA5-685E-469B-92CA-49761135C3FC}" srcOrd="4" destOrd="0" presId="urn:microsoft.com/office/officeart/2005/8/layout/default"/>
    <dgm:cxn modelId="{49701321-60D2-4CED-A54A-FDA4ED83CA36}" type="presParOf" srcId="{84BBAD3E-47E3-429D-AF91-8056E7C916A7}" destId="{3984F657-6952-4F90-B1D6-DF7116121EC4}" srcOrd="5" destOrd="0" presId="urn:microsoft.com/office/officeart/2005/8/layout/default"/>
    <dgm:cxn modelId="{7469C688-33E9-43A5-9683-F37F3CBED52A}" type="presParOf" srcId="{84BBAD3E-47E3-429D-AF91-8056E7C916A7}" destId="{8D1E6D44-6FFF-49FC-A3AB-8ECC0B6BC5CC}" srcOrd="6" destOrd="0" presId="urn:microsoft.com/office/officeart/2005/8/layout/default"/>
    <dgm:cxn modelId="{8548D3B3-9585-4659-A3D4-5DC28C6904B2}" type="presParOf" srcId="{84BBAD3E-47E3-429D-AF91-8056E7C916A7}" destId="{42FF6EAC-C7D2-49EB-AA71-CD423BE8B3CD}" srcOrd="7" destOrd="0" presId="urn:microsoft.com/office/officeart/2005/8/layout/default"/>
    <dgm:cxn modelId="{94010BFA-7B3B-4594-92B8-B170CC894A65}" type="presParOf" srcId="{84BBAD3E-47E3-429D-AF91-8056E7C916A7}" destId="{BA87A205-F379-4BE8-B707-48516D531F66}" srcOrd="8" destOrd="0" presId="urn:microsoft.com/office/officeart/2005/8/layout/default"/>
    <dgm:cxn modelId="{864D5CF7-28B0-4D63-BEF9-D21606325814}" type="presParOf" srcId="{84BBAD3E-47E3-429D-AF91-8056E7C916A7}" destId="{C24EB875-E8F6-4EE1-960D-5494854759AE}" srcOrd="9" destOrd="0" presId="urn:microsoft.com/office/officeart/2005/8/layout/default"/>
    <dgm:cxn modelId="{C395E7B5-5990-4929-8098-B19E240357D3}" type="presParOf" srcId="{84BBAD3E-47E3-429D-AF91-8056E7C916A7}" destId="{711DA067-00CB-4691-9F90-AA2180ED7E0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0" y="394126"/>
          <a:ext cx="3463938" cy="207836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kern="1200" dirty="0" smtClean="0"/>
            <a:t>Functional-first Programming</a:t>
          </a:r>
        </a:p>
        <a:p>
          <a:pPr lvl="0" algn="ctr" defTabSz="1244600" rtl="0">
            <a:lnSpc>
              <a:spcPct val="90000"/>
            </a:lnSpc>
            <a:spcBef>
              <a:spcPct val="0"/>
            </a:spcBef>
            <a:spcAft>
              <a:spcPct val="35000"/>
            </a:spcAft>
          </a:pPr>
          <a:r>
            <a:rPr lang="en-GB" sz="1600" kern="1200" dirty="0" smtClean="0"/>
            <a:t>no nulls, great </a:t>
          </a:r>
          <a:r>
            <a:rPr lang="en-GB" sz="1600" kern="1200" dirty="0" err="1" smtClean="0"/>
            <a:t>perf</a:t>
          </a:r>
          <a:r>
            <a:rPr lang="en-GB" sz="1600" kern="1200" dirty="0" smtClean="0"/>
            <a:t>, interop</a:t>
          </a:r>
          <a:endParaRPr lang="en-GB" sz="1600" b="0" u="none" kern="1200" dirty="0">
            <a:latin typeface="Segoe UI Light" panose="020B0502040204020203" pitchFamily="34" charset="0"/>
          </a:endParaRPr>
        </a:p>
      </dsp:txBody>
      <dsp:txXfrm>
        <a:off x="0" y="394126"/>
        <a:ext cx="3463938" cy="2078363"/>
      </dsp:txXfrm>
    </dsp:sp>
    <dsp:sp modelId="{267ACA3D-DCA9-4488-83BF-D592154B653E}">
      <dsp:nvSpPr>
        <dsp:cNvPr id="0" name=""/>
        <dsp:cNvSpPr/>
      </dsp:nvSpPr>
      <dsp:spPr>
        <a:xfrm>
          <a:off x="3810332" y="394126"/>
          <a:ext cx="3463938" cy="2078363"/>
        </a:xfrm>
        <a:prstGeom prst="rect">
          <a:avLst/>
        </a:prstGeom>
        <a:solidFill>
          <a:schemeClr val="accent3">
            <a:hueOff val="2250053"/>
            <a:satOff val="-337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REPL in Visual Studio </a:t>
          </a:r>
        </a:p>
        <a:p>
          <a:pPr lvl="0" algn="ctr" defTabSz="1244600">
            <a:lnSpc>
              <a:spcPct val="90000"/>
            </a:lnSpc>
            <a:spcBef>
              <a:spcPct val="0"/>
            </a:spcBef>
            <a:spcAft>
              <a:spcPct val="35000"/>
            </a:spcAft>
          </a:pPr>
          <a:r>
            <a:rPr lang="en-GB" sz="1600" kern="1200" dirty="0" smtClean="0"/>
            <a:t>Playful, experimental, data-oriented</a:t>
          </a:r>
          <a:endParaRPr lang="en-GB" sz="1600" kern="1200" dirty="0" smtClean="0"/>
        </a:p>
      </dsp:txBody>
      <dsp:txXfrm>
        <a:off x="3810332" y="394126"/>
        <a:ext cx="3463938" cy="2078363"/>
      </dsp:txXfrm>
    </dsp:sp>
    <dsp:sp modelId="{FB5A8EA5-685E-469B-92CA-49761135C3FC}">
      <dsp:nvSpPr>
        <dsp:cNvPr id="0" name=""/>
        <dsp:cNvSpPr/>
      </dsp:nvSpPr>
      <dsp:spPr>
        <a:xfrm>
          <a:off x="7620665" y="394126"/>
          <a:ext cx="3463938" cy="2078363"/>
        </a:xfrm>
        <a:prstGeom prst="rect">
          <a:avLst/>
        </a:prstGeom>
        <a:solidFill>
          <a:schemeClr val="accent3">
            <a:hueOff val="4500106"/>
            <a:satOff val="-6752"/>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Type Providers</a:t>
          </a:r>
        </a:p>
        <a:p>
          <a:pPr lvl="0" algn="ctr" defTabSz="1244600">
            <a:lnSpc>
              <a:spcPct val="90000"/>
            </a:lnSpc>
            <a:spcBef>
              <a:spcPct val="0"/>
            </a:spcBef>
            <a:spcAft>
              <a:spcPct val="35000"/>
            </a:spcAft>
          </a:pPr>
          <a:r>
            <a:rPr lang="en-GB" sz="2400" kern="1200" dirty="0" smtClean="0"/>
            <a:t> </a:t>
          </a:r>
          <a:r>
            <a:rPr lang="en-GB" sz="1400" kern="1200" dirty="0" smtClean="0"/>
            <a:t>REST, XML, CSV, Azure Storage, </a:t>
          </a:r>
          <a:r>
            <a:rPr lang="en-GB" sz="1400" kern="1200" dirty="0" err="1" smtClean="0"/>
            <a:t>DocumentDB</a:t>
          </a:r>
          <a:r>
            <a:rPr lang="en-GB" sz="1400" kern="1200" dirty="0" smtClean="0"/>
            <a:t>…</a:t>
          </a:r>
          <a:endParaRPr lang="en-GB" sz="1400" kern="1200" dirty="0" smtClean="0"/>
        </a:p>
      </dsp:txBody>
      <dsp:txXfrm>
        <a:off x="7620665" y="394126"/>
        <a:ext cx="3463938" cy="2078363"/>
      </dsp:txXfrm>
    </dsp:sp>
    <dsp:sp modelId="{8D1E6D44-6FFF-49FC-A3AB-8ECC0B6BC5CC}">
      <dsp:nvSpPr>
        <dsp:cNvPr id="0" name=""/>
        <dsp:cNvSpPr/>
      </dsp:nvSpPr>
      <dsp:spPr>
        <a:xfrm>
          <a:off x="0" y="2818883"/>
          <a:ext cx="3463938" cy="2078363"/>
        </a:xfrm>
        <a:prstGeom prst="rect">
          <a:avLst/>
        </a:prstGeom>
        <a:solidFill>
          <a:schemeClr val="accent3">
            <a:hueOff val="6750158"/>
            <a:satOff val="-10128"/>
            <a:lumOff val="-1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cloud  { … }</a:t>
          </a:r>
        </a:p>
        <a:p>
          <a:pPr lvl="0" algn="ctr" defTabSz="1244600">
            <a:lnSpc>
              <a:spcPct val="90000"/>
            </a:lnSpc>
            <a:spcBef>
              <a:spcPct val="0"/>
            </a:spcBef>
            <a:spcAft>
              <a:spcPct val="35000"/>
            </a:spcAft>
          </a:pPr>
          <a:r>
            <a:rPr lang="en-GB" sz="2000" kern="1200" dirty="0" smtClean="0"/>
            <a:t>m-brace.net</a:t>
          </a:r>
          <a:endParaRPr lang="en-GB" sz="2000" kern="1200" dirty="0" smtClean="0"/>
        </a:p>
      </dsp:txBody>
      <dsp:txXfrm>
        <a:off x="0" y="2818883"/>
        <a:ext cx="3463938" cy="2078363"/>
      </dsp:txXfrm>
    </dsp:sp>
    <dsp:sp modelId="{BA87A205-F379-4BE8-B707-48516D531F66}">
      <dsp:nvSpPr>
        <dsp:cNvPr id="0" name=""/>
        <dsp:cNvSpPr/>
      </dsp:nvSpPr>
      <dsp:spPr>
        <a:xfrm>
          <a:off x="3810332" y="2818883"/>
          <a:ext cx="3463938" cy="2078363"/>
        </a:xfrm>
        <a:prstGeom prst="rect">
          <a:avLst/>
        </a:prstGeom>
        <a:solidFill>
          <a:schemeClr val="accent3">
            <a:hueOff val="9000211"/>
            <a:satOff val="-13504"/>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highly engaged (~15K) community</a:t>
          </a:r>
        </a:p>
        <a:p>
          <a:pPr lvl="0" algn="ctr" defTabSz="1244600">
            <a:lnSpc>
              <a:spcPct val="90000"/>
            </a:lnSpc>
            <a:spcBef>
              <a:spcPct val="0"/>
            </a:spcBef>
            <a:spcAft>
              <a:spcPct val="35000"/>
            </a:spcAft>
          </a:pPr>
          <a:r>
            <a:rPr lang="en-GB" sz="1400" kern="1200" dirty="0" smtClean="0"/>
            <a:t>open, contributing, empowered, friendly</a:t>
          </a:r>
          <a:endParaRPr lang="en-GB" sz="1400" kern="1200" dirty="0" smtClean="0"/>
        </a:p>
      </dsp:txBody>
      <dsp:txXfrm>
        <a:off x="3810332" y="2818883"/>
        <a:ext cx="3463938" cy="2078363"/>
      </dsp:txXfrm>
    </dsp:sp>
    <dsp:sp modelId="{711DA067-00CB-4691-9F90-AA2180ED7E0E}">
      <dsp:nvSpPr>
        <dsp:cNvPr id="0" name=""/>
        <dsp:cNvSpPr/>
      </dsp:nvSpPr>
      <dsp:spPr>
        <a:xfrm>
          <a:off x="7620665" y="2818883"/>
          <a:ext cx="3463938" cy="207836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finance/analytical/</a:t>
          </a:r>
        </a:p>
        <a:p>
          <a:pPr lvl="0" algn="ctr" defTabSz="1244600">
            <a:lnSpc>
              <a:spcPct val="90000"/>
            </a:lnSpc>
            <a:spcBef>
              <a:spcPct val="0"/>
            </a:spcBef>
            <a:spcAft>
              <a:spcPct val="35000"/>
            </a:spcAft>
          </a:pPr>
          <a:r>
            <a:rPr lang="en-GB" sz="2800" kern="1200" dirty="0" smtClean="0"/>
            <a:t>GPU/Linux/…</a:t>
          </a:r>
        </a:p>
        <a:p>
          <a:pPr lvl="0" algn="ctr" defTabSz="1244600">
            <a:lnSpc>
              <a:spcPct val="90000"/>
            </a:lnSpc>
            <a:spcBef>
              <a:spcPct val="0"/>
            </a:spcBef>
            <a:spcAft>
              <a:spcPct val="35000"/>
            </a:spcAft>
          </a:pPr>
          <a:r>
            <a:rPr lang="en-GB" sz="1400" kern="1200" dirty="0" smtClean="0"/>
            <a:t>scale-out-ready</a:t>
          </a:r>
          <a:endParaRPr lang="en-GB" sz="1400" kern="1200" dirty="0"/>
        </a:p>
      </dsp:txBody>
      <dsp:txXfrm>
        <a:off x="7620665" y="2818883"/>
        <a:ext cx="3463938" cy="2078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3/24/2015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3/24/2015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24/03/2015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882" r:id="rId8"/>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0"/>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1"/>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1"/>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24/03/2015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F# Scale Out </a:t>
            </a:r>
            <a:r>
              <a:rPr lang="en-GB" sz="5400" dirty="0" smtClean="0">
                <a:sym typeface="Wingdings" pitchFamily="2" charset="2"/>
              </a:rPr>
              <a:t>Discussion</a:t>
            </a:r>
          </a:p>
          <a:p>
            <a:r>
              <a:rPr lang="en-GB" sz="3200" dirty="0" smtClean="0">
                <a:sym typeface="Wingdings" pitchFamily="2" charset="2"/>
              </a:rPr>
              <a:t>F# Azure SDK, </a:t>
            </a:r>
            <a:r>
              <a:rPr lang="en-GB" sz="3200" dirty="0" err="1" smtClean="0">
                <a:sym typeface="Wingdings" pitchFamily="2" charset="2"/>
              </a:rPr>
              <a:t>AutoRest</a:t>
            </a:r>
            <a:r>
              <a:rPr lang="en-GB" sz="3200" dirty="0" smtClean="0">
                <a:sym typeface="Wingdings" pitchFamily="2" charset="2"/>
              </a:rPr>
              <a:t> etc.</a:t>
            </a:r>
            <a:endParaRPr lang="en-GB" sz="3200" dirty="0" smtClean="0">
              <a:sym typeface="Wingdings" pitchFamily="2" charset="2"/>
            </a:endParaRPr>
          </a:p>
        </p:txBody>
      </p:sp>
      <p:sp>
        <p:nvSpPr>
          <p:cNvPr id="2" name="Text Placeholder 1"/>
          <p:cNvSpPr>
            <a:spLocks noGrp="1"/>
          </p:cNvSpPr>
          <p:nvPr>
            <p:ph type="body" sz="quarter" idx="11"/>
          </p:nvPr>
        </p:nvSpPr>
        <p:spPr/>
        <p:txBody>
          <a:bodyPr>
            <a:normAutofit/>
          </a:bodyPr>
          <a:lstStyle/>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15150317"/>
              </p:ext>
            </p:extLst>
          </p:nvPr>
        </p:nvGraphicFramePr>
        <p:xfrm>
          <a:off x="519248" y="1090389"/>
          <a:ext cx="11084604" cy="5291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1107996"/>
          </a:xfrm>
        </p:spPr>
        <p:txBody>
          <a:bodyPr/>
          <a:lstStyle/>
          <a:p>
            <a:r>
              <a:rPr lang="en-GB" sz="4000" dirty="0">
                <a:latin typeface="Segoe UI Light" panose="020B0502040204020203" pitchFamily="34" charset="0"/>
              </a:rPr>
              <a:t>F# Brings Three Very Unique and Important Things to Azure Programming</a:t>
            </a:r>
            <a:endParaRPr lang="en-GB" sz="4000" dirty="0">
              <a:latin typeface="Segoe UI Light" panose="020B0502040204020203" pitchFamily="34" charset="0"/>
            </a:endParaRPr>
          </a:p>
        </p:txBody>
      </p:sp>
    </p:spTree>
    <p:extLst>
      <p:ext uri="{BB962C8B-B14F-4D97-AF65-F5344CB8AC3E}">
        <p14:creationId xmlns:p14="http://schemas.microsoft.com/office/powerpoint/2010/main" val="2792021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7ACA3D-DCA9-4488-83BF-D592154B65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B5A8EA5-685E-469B-92CA-49761135C3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8D1E6D44-6FFF-49FC-A3AB-8ECC0B6BC5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A87A205-F379-4BE8-B707-48516D531F6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711DA067-00CB-4691-9F90-AA2180ED7E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m-brace, cloud { … }</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164217"/>
          </a:xfrm>
        </p:spPr>
        <p:txBody>
          <a:bodyPr/>
          <a:lstStyle/>
          <a:p>
            <a:r>
              <a:rPr lang="en-GB" dirty="0" smtClean="0"/>
              <a:t>Many F# users need simple, reliable scale-out frameworks</a:t>
            </a:r>
          </a:p>
          <a:p>
            <a:pPr marL="0" indent="0">
              <a:buNone/>
            </a:pPr>
            <a:endParaRPr lang="en-GB" dirty="0" smtClean="0"/>
          </a:p>
          <a:p>
            <a:r>
              <a:rPr lang="en-GB" dirty="0" smtClean="0"/>
              <a:t>I have a strong hope that the F# community can converge around </a:t>
            </a:r>
            <a:r>
              <a:rPr lang="en-GB" dirty="0" smtClean="0"/>
              <a:t>one</a:t>
            </a:r>
            <a:r>
              <a:rPr lang="en-GB" dirty="0" smtClean="0"/>
              <a:t> </a:t>
            </a:r>
            <a:r>
              <a:rPr lang="en-GB" dirty="0" smtClean="0"/>
              <a:t>of these </a:t>
            </a:r>
            <a:r>
              <a:rPr lang="en-GB" dirty="0" smtClean="0"/>
              <a:t>frameworks (“Spark for F#” + more)</a:t>
            </a:r>
            <a:endParaRPr lang="en-GB" dirty="0" smtClean="0"/>
          </a:p>
          <a:p>
            <a:endParaRPr lang="en-GB" dirty="0"/>
          </a:p>
          <a:p>
            <a:r>
              <a:rPr lang="en-GB" dirty="0" err="1" smtClean="0"/>
              <a:t>MBrace</a:t>
            </a:r>
            <a:r>
              <a:rPr lang="en-GB" dirty="0"/>
              <a:t> </a:t>
            </a:r>
            <a:r>
              <a:rPr lang="en-GB" dirty="0" smtClean="0"/>
              <a:t>+ Azure is one combination I am actively helping to </a:t>
            </a:r>
            <a:r>
              <a:rPr lang="en-GB" dirty="0" smtClean="0"/>
              <a:t>refine (giving advice, trialling etc.)</a:t>
            </a:r>
            <a:endParaRPr lang="en-GB" dirty="0" smtClean="0"/>
          </a:p>
          <a:p>
            <a:endParaRPr lang="en-GB" dirty="0" smtClean="0"/>
          </a:p>
        </p:txBody>
      </p:sp>
    </p:spTree>
    <p:extLst>
      <p:ext uri="{BB962C8B-B14F-4D97-AF65-F5344CB8AC3E}">
        <p14:creationId xmlns:p14="http://schemas.microsoft.com/office/powerpoint/2010/main" val="310113797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Basic Variations on Scale-out</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752070"/>
          </a:xfrm>
        </p:spPr>
        <p:txBody>
          <a:bodyPr/>
          <a:lstStyle/>
          <a:p>
            <a:r>
              <a:rPr lang="en-GB" sz="2400" dirty="0" smtClean="0"/>
              <a:t>Actor Frameworks  (</a:t>
            </a:r>
            <a:r>
              <a:rPr lang="en-GB" sz="2400" dirty="0" err="1" smtClean="0"/>
              <a:t>Akka</a:t>
            </a:r>
            <a:r>
              <a:rPr lang="en-GB" sz="2400" dirty="0" smtClean="0"/>
              <a:t>, Akka.NET, </a:t>
            </a:r>
            <a:r>
              <a:rPr lang="en-GB" sz="2400" dirty="0" err="1" smtClean="0"/>
              <a:t>Erlang</a:t>
            </a:r>
            <a:r>
              <a:rPr lang="en-GB" sz="2400" dirty="0" smtClean="0"/>
              <a:t>, …)</a:t>
            </a:r>
          </a:p>
          <a:p>
            <a:pPr lvl="1"/>
            <a:r>
              <a:rPr lang="en-GB" sz="2000" dirty="0" smtClean="0"/>
              <a:t>Problems: lots of queue state, hard to design, hard to debug, no incremental path</a:t>
            </a:r>
          </a:p>
          <a:p>
            <a:pPr lvl="1"/>
            <a:endParaRPr lang="en-GB" sz="2000" dirty="0" smtClean="0"/>
          </a:p>
          <a:p>
            <a:r>
              <a:rPr lang="en-GB" sz="2400" dirty="0" smtClean="0"/>
              <a:t>“Azure Solutions” – pre-baked C# templates for Azure</a:t>
            </a:r>
          </a:p>
          <a:p>
            <a:pPr lvl="1"/>
            <a:r>
              <a:rPr lang="en-GB" sz="2000" dirty="0" smtClean="0"/>
              <a:t>Problems: Much enterprise, “batch” becomes a Windows application, F# fit is poor, data abstractions are Azure-specific</a:t>
            </a:r>
          </a:p>
          <a:p>
            <a:pPr lvl="1"/>
            <a:endParaRPr lang="en-GB" sz="2000" dirty="0" smtClean="0"/>
          </a:p>
          <a:p>
            <a:r>
              <a:rPr lang="en-GB" sz="2400" dirty="0" smtClean="0"/>
              <a:t>Big data systems (Hadoop, Spark, …)</a:t>
            </a:r>
          </a:p>
          <a:p>
            <a:pPr lvl="1"/>
            <a:r>
              <a:rPr lang="en-GB" sz="2000" dirty="0" smtClean="0"/>
              <a:t>Problems: OK for PB of data, stupid overkill for anything less. Hype. Linux-oriented. Messy implementations. Batch-only, poor response times. Limited compute models (map-reduce).</a:t>
            </a:r>
          </a:p>
          <a:p>
            <a:pPr lvl="1"/>
            <a:endParaRPr lang="en-GB" sz="2000" dirty="0"/>
          </a:p>
          <a:p>
            <a:r>
              <a:rPr lang="en-GB" sz="2400" dirty="0" smtClean="0"/>
              <a:t>“Roll your own” – manage your own pool of VMs on Azure</a:t>
            </a:r>
          </a:p>
          <a:p>
            <a:pPr lvl="1"/>
            <a:r>
              <a:rPr lang="en-GB" sz="2000" dirty="0" smtClean="0"/>
              <a:t>Problems: you end up writing your own middleware framework, need fulltime </a:t>
            </a:r>
            <a:r>
              <a:rPr lang="en-GB" sz="2000" dirty="0" err="1" smtClean="0"/>
              <a:t>dev</a:t>
            </a:r>
            <a:r>
              <a:rPr lang="en-GB" sz="2000" dirty="0" smtClean="0"/>
              <a:t> to manage it, eventually gets retired</a:t>
            </a:r>
            <a:endParaRPr lang="en-GB" sz="2000" dirty="0"/>
          </a:p>
        </p:txBody>
      </p:sp>
    </p:spTree>
    <p:extLst>
      <p:ext uri="{BB962C8B-B14F-4D97-AF65-F5344CB8AC3E}">
        <p14:creationId xmlns:p14="http://schemas.microsoft.com/office/powerpoint/2010/main" val="59104821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4585871"/>
          </a:xfrm>
        </p:spPr>
        <p:txBody>
          <a:bodyPr/>
          <a:lstStyle/>
          <a:p>
            <a:r>
              <a:rPr lang="en-GB" sz="2800" dirty="0" err="1" smtClean="0"/>
              <a:t>MBrace</a:t>
            </a:r>
            <a:r>
              <a:rPr lang="en-GB" sz="2800" dirty="0" smtClean="0"/>
              <a:t> = </a:t>
            </a:r>
          </a:p>
          <a:p>
            <a:pPr lvl="1"/>
            <a:r>
              <a:rPr lang="en-GB" sz="2400" dirty="0"/>
              <a:t>a</a:t>
            </a:r>
            <a:r>
              <a:rPr lang="en-GB" sz="2400" dirty="0" smtClean="0"/>
              <a:t>n abstract F#/C# distributed programming model (</a:t>
            </a:r>
            <a:r>
              <a:rPr lang="en-GB" sz="2400" b="1" dirty="0" err="1" smtClean="0"/>
              <a:t>MBrace.Core</a:t>
            </a:r>
            <a:r>
              <a:rPr lang="en-GB" sz="2400" dirty="0" smtClean="0"/>
              <a:t>) </a:t>
            </a:r>
          </a:p>
          <a:p>
            <a:pPr lvl="1"/>
            <a:r>
              <a:rPr lang="en-GB" sz="2400" dirty="0" smtClean="0"/>
              <a:t>mapped to Azure VMs + Queue + Storage + job control (</a:t>
            </a:r>
            <a:r>
              <a:rPr lang="en-GB" sz="2400" b="1" dirty="0" err="1" smtClean="0"/>
              <a:t>MBrace.Azure</a:t>
            </a:r>
            <a:r>
              <a:rPr lang="en-GB" sz="2400" dirty="0" smtClean="0"/>
              <a:t>)</a:t>
            </a:r>
          </a:p>
          <a:p>
            <a:pPr lvl="1"/>
            <a:r>
              <a:rPr lang="en-GB" sz="2400" dirty="0" smtClean="0"/>
              <a:t>with free cheerful provisioning (</a:t>
            </a:r>
            <a:r>
              <a:rPr lang="en-GB" sz="2400" b="1" dirty="0" err="1" smtClean="0"/>
              <a:t>Elastacloud</a:t>
            </a:r>
            <a:r>
              <a:rPr lang="en-GB" sz="2400" b="1" dirty="0" smtClean="0"/>
              <a:t> Brisk</a:t>
            </a:r>
            <a:r>
              <a:rPr lang="en-GB" sz="2400" dirty="0" smtClean="0"/>
              <a:t>)</a:t>
            </a:r>
          </a:p>
          <a:p>
            <a:pPr lvl="1"/>
            <a:r>
              <a:rPr lang="en-GB" sz="2400" dirty="0" smtClean="0"/>
              <a:t>with serialization of code and data (</a:t>
            </a:r>
            <a:r>
              <a:rPr lang="en-GB" sz="2400" b="1" dirty="0" smtClean="0"/>
              <a:t>Vagabond</a:t>
            </a:r>
            <a:r>
              <a:rPr lang="en-GB" sz="2400" dirty="0" smtClean="0"/>
              <a:t>)</a:t>
            </a:r>
          </a:p>
          <a:p>
            <a:pPr lvl="1"/>
            <a:r>
              <a:rPr lang="en-GB" sz="2400" dirty="0" smtClean="0"/>
              <a:t>with F# Interactive integration (code transport with </a:t>
            </a:r>
            <a:r>
              <a:rPr lang="en-GB" sz="2400" b="1" dirty="0" err="1" smtClean="0"/>
              <a:t>MBrace.Azure.Client</a:t>
            </a:r>
            <a:r>
              <a:rPr lang="en-GB" sz="2400" dirty="0" smtClean="0"/>
              <a:t>)</a:t>
            </a:r>
          </a:p>
          <a:p>
            <a:pPr marL="0" indent="0">
              <a:buNone/>
            </a:pPr>
            <a:endParaRPr lang="en-GB" sz="2800" dirty="0" smtClean="0"/>
          </a:p>
          <a:p>
            <a:r>
              <a:rPr lang="en-GB" sz="2800" dirty="0" smtClean="0"/>
              <a:t>Experience</a:t>
            </a:r>
          </a:p>
          <a:p>
            <a:pPr lvl="1"/>
            <a:r>
              <a:rPr lang="en-GB" sz="2400" dirty="0" smtClean="0"/>
              <a:t>Fun to use, makes me feel empowered as an F# programmer</a:t>
            </a:r>
          </a:p>
          <a:p>
            <a:pPr lvl="1"/>
            <a:r>
              <a:rPr lang="en-GB" sz="2400" dirty="0" smtClean="0"/>
              <a:t>Azure is “your data/compute slave”</a:t>
            </a:r>
          </a:p>
          <a:p>
            <a:pPr lvl="1"/>
            <a:r>
              <a:rPr lang="en-GB" sz="2400" dirty="0" smtClean="0"/>
              <a:t>More experimenting and playing, less deploy/design</a:t>
            </a:r>
          </a:p>
        </p:txBody>
      </p:sp>
    </p:spTree>
    <p:extLst>
      <p:ext uri="{BB962C8B-B14F-4D97-AF65-F5344CB8AC3E}">
        <p14:creationId xmlns:p14="http://schemas.microsoft.com/office/powerpoint/2010/main" val="400147240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50" y="1447865"/>
            <a:ext cx="11151916" cy="5730800"/>
          </a:xfrm>
        </p:spPr>
        <p:txBody>
          <a:bodyPr/>
          <a:lstStyle/>
          <a:p>
            <a:r>
              <a:rPr lang="en-GB" sz="2800" dirty="0" smtClean="0"/>
              <a:t>Cultural Matters</a:t>
            </a:r>
          </a:p>
          <a:p>
            <a:pPr lvl="1"/>
            <a:r>
              <a:rPr lang="en-GB" sz="2400" dirty="0" smtClean="0"/>
              <a:t>Open Source (Apache 2.0)</a:t>
            </a:r>
          </a:p>
          <a:p>
            <a:pPr lvl="1"/>
            <a:r>
              <a:rPr lang="en-GB" sz="2400" dirty="0" smtClean="0"/>
              <a:t>Currently an informal partnership between two consultancies + MSR input</a:t>
            </a:r>
          </a:p>
          <a:p>
            <a:pPr lvl="1"/>
            <a:r>
              <a:rPr lang="en-GB" sz="2400" dirty="0" smtClean="0"/>
              <a:t>Programming model is “independent” of Azure, good for the long term</a:t>
            </a:r>
          </a:p>
          <a:p>
            <a:pPr marL="0" indent="0">
              <a:buNone/>
            </a:pPr>
            <a:endParaRPr lang="en-GB" sz="2800" dirty="0" smtClean="0"/>
          </a:p>
          <a:p>
            <a:r>
              <a:rPr lang="en-GB" sz="2800" dirty="0" smtClean="0"/>
              <a:t>Likely uses and observations:</a:t>
            </a:r>
          </a:p>
          <a:p>
            <a:pPr lvl="1"/>
            <a:r>
              <a:rPr lang="en-GB" sz="2400" dirty="0" smtClean="0"/>
              <a:t>Very nice for CPU batch programming</a:t>
            </a:r>
          </a:p>
          <a:p>
            <a:pPr lvl="1"/>
            <a:r>
              <a:rPr lang="en-GB" sz="2400" dirty="0" smtClean="0"/>
              <a:t>Plausibly good for Data batch processing </a:t>
            </a:r>
          </a:p>
          <a:p>
            <a:pPr lvl="1"/>
            <a:r>
              <a:rPr lang="en-GB" sz="2400" dirty="0" smtClean="0"/>
              <a:t>Plausibly good for incremental/streaming programming (not there yet though)</a:t>
            </a:r>
          </a:p>
          <a:p>
            <a:pPr lvl="1"/>
            <a:r>
              <a:rPr lang="en-GB" sz="2400" dirty="0" smtClean="0"/>
              <a:t>Plausibly good for web backend cloud service architecture (not there yet though)</a:t>
            </a:r>
          </a:p>
          <a:p>
            <a:pPr lvl="1"/>
            <a:r>
              <a:rPr lang="en-GB" sz="2400" dirty="0" smtClean="0"/>
              <a:t>Can cope with GB (not PB) of input data</a:t>
            </a:r>
          </a:p>
          <a:p>
            <a:pPr lvl="1"/>
            <a:r>
              <a:rPr lang="en-GB" sz="2400" dirty="0" smtClean="0"/>
              <a:t>Needs some F# experience to use, plus a training session</a:t>
            </a:r>
          </a:p>
          <a:p>
            <a:pPr lvl="1"/>
            <a:endParaRPr lang="en-GB" sz="2400" dirty="0" smtClean="0"/>
          </a:p>
        </p:txBody>
      </p:sp>
    </p:spTree>
    <p:extLst>
      <p:ext uri="{BB962C8B-B14F-4D97-AF65-F5344CB8AC3E}">
        <p14:creationId xmlns:p14="http://schemas.microsoft.com/office/powerpoint/2010/main" val="17927629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Overview - </a:t>
            </a:r>
            <a:r>
              <a:rPr lang="en-GB" sz="4000" dirty="0" err="1" smtClean="0">
                <a:latin typeface="Segoe UI Light" panose="020B0502040204020203" pitchFamily="34" charset="0"/>
              </a:rPr>
              <a:t>MBrace</a:t>
            </a:r>
            <a:endParaRPr lang="en-GB" dirty="0">
              <a:latin typeface="Segoe UI Light" panose="020B0502040204020203" pitchFamily="34" charset="0"/>
            </a:endParaRPr>
          </a:p>
        </p:txBody>
      </p:sp>
      <p:sp>
        <p:nvSpPr>
          <p:cNvPr id="2" name="Text Placeholder 1"/>
          <p:cNvSpPr>
            <a:spLocks noGrp="1"/>
          </p:cNvSpPr>
          <p:nvPr>
            <p:ph type="body" idx="1"/>
          </p:nvPr>
        </p:nvSpPr>
        <p:spPr>
          <a:xfrm>
            <a:off x="519248" y="1071348"/>
            <a:ext cx="11151916" cy="5309146"/>
          </a:xfrm>
        </p:spPr>
        <p:txBody>
          <a:bodyPr/>
          <a:lstStyle/>
          <a:p>
            <a:r>
              <a:rPr lang="en-GB" sz="2000" dirty="0" smtClean="0"/>
              <a:t>Execution model </a:t>
            </a:r>
          </a:p>
          <a:p>
            <a:pPr lvl="1"/>
            <a:r>
              <a:rPr lang="en-GB" sz="1800" dirty="0" smtClean="0"/>
              <a:t>cluster			-- handle to cluster</a:t>
            </a:r>
          </a:p>
          <a:p>
            <a:pPr lvl="1"/>
            <a:r>
              <a:rPr lang="en-GB" sz="1800" dirty="0" smtClean="0"/>
              <a:t>Cloud&lt;T&gt;   		-- piece of cloud computation computing T</a:t>
            </a:r>
          </a:p>
          <a:p>
            <a:pPr lvl="1"/>
            <a:r>
              <a:rPr lang="en-GB" sz="1800" dirty="0" smtClean="0"/>
              <a:t>cloud { … }		-- cloud computation</a:t>
            </a:r>
          </a:p>
          <a:p>
            <a:r>
              <a:rPr lang="en-GB" sz="2000" dirty="0" smtClean="0"/>
              <a:t>Job control:</a:t>
            </a:r>
          </a:p>
          <a:p>
            <a:pPr lvl="1"/>
            <a:r>
              <a:rPr lang="en-GB" sz="1800" dirty="0" err="1" smtClean="0"/>
              <a:t>cluster.CreateProcess</a:t>
            </a:r>
            <a:r>
              <a:rPr lang="en-GB" sz="1800" dirty="0" smtClean="0"/>
              <a:t>			-- start a job, asynchronously</a:t>
            </a:r>
          </a:p>
          <a:p>
            <a:pPr lvl="1"/>
            <a:r>
              <a:rPr lang="en-GB" sz="1800" dirty="0" err="1" smtClean="0"/>
              <a:t>cluster.Run</a:t>
            </a:r>
            <a:r>
              <a:rPr lang="en-GB" sz="1800" dirty="0" smtClean="0"/>
              <a:t>				-- run a job, synchronously</a:t>
            </a:r>
          </a:p>
          <a:p>
            <a:pPr lvl="1"/>
            <a:r>
              <a:rPr lang="en-GB" sz="1800" dirty="0" err="1" smtClean="0"/>
              <a:t>cluster.GetProcess</a:t>
            </a:r>
            <a:r>
              <a:rPr lang="en-GB" sz="1800" dirty="0" smtClean="0"/>
              <a:t>(“</a:t>
            </a:r>
            <a:r>
              <a:rPr lang="en-GB" sz="1800" dirty="0" err="1" smtClean="0"/>
              <a:t>fklhewlkjecljkw</a:t>
            </a:r>
            <a:r>
              <a:rPr lang="en-GB" sz="1800" dirty="0" smtClean="0"/>
              <a:t>”)		-- fetch a job</a:t>
            </a:r>
          </a:p>
          <a:p>
            <a:pPr lvl="1"/>
            <a:r>
              <a:rPr lang="en-GB" sz="1800" dirty="0" err="1" smtClean="0"/>
              <a:t>job.ShowInfo</a:t>
            </a:r>
            <a:r>
              <a:rPr lang="en-GB" sz="1800" dirty="0" smtClean="0"/>
              <a:t>()/</a:t>
            </a:r>
            <a:r>
              <a:rPr lang="en-GB" sz="1800" dirty="0" err="1" smtClean="0"/>
              <a:t>ShowLogs</a:t>
            </a:r>
            <a:r>
              <a:rPr lang="en-GB" sz="1800" dirty="0" smtClean="0"/>
              <a:t>()			-- display a job</a:t>
            </a:r>
          </a:p>
          <a:p>
            <a:pPr lvl="1"/>
            <a:r>
              <a:rPr lang="en-GB" sz="1800" dirty="0" err="1" smtClean="0"/>
              <a:t>job.Kill</a:t>
            </a:r>
            <a:r>
              <a:rPr lang="en-GB" sz="1800" dirty="0" smtClean="0"/>
              <a:t>()					-- etc.</a:t>
            </a:r>
          </a:p>
          <a:p>
            <a:r>
              <a:rPr lang="en-GB" sz="2000" dirty="0" smtClean="0"/>
              <a:t>Data:</a:t>
            </a:r>
          </a:p>
          <a:p>
            <a:pPr lvl="1"/>
            <a:r>
              <a:rPr lang="en-GB" sz="1800" dirty="0" err="1" smtClean="0"/>
              <a:t>CloudCell</a:t>
            </a:r>
            <a:r>
              <a:rPr lang="en-GB" sz="1800" dirty="0" smtClean="0"/>
              <a:t>&lt;T&gt;	-- handle to immutable blob in Azure storage</a:t>
            </a:r>
          </a:p>
          <a:p>
            <a:pPr lvl="1"/>
            <a:r>
              <a:rPr lang="en-GB" sz="1800" dirty="0" err="1" smtClean="0"/>
              <a:t>CloudAtom</a:t>
            </a:r>
            <a:r>
              <a:rPr lang="en-GB" sz="1800" dirty="0" smtClean="0"/>
              <a:t>&lt;T&gt;	-- handle to transactional blob in Azure storage</a:t>
            </a:r>
          </a:p>
          <a:p>
            <a:pPr lvl="1"/>
            <a:r>
              <a:rPr lang="en-GB" sz="1800" dirty="0" err="1" smtClean="0"/>
              <a:t>CloudFile</a:t>
            </a:r>
            <a:r>
              <a:rPr lang="en-GB" sz="1800" dirty="0" smtClean="0"/>
              <a:t>		-- handle to partitioned file in Azure storage</a:t>
            </a:r>
          </a:p>
          <a:p>
            <a:pPr lvl="1"/>
            <a:r>
              <a:rPr lang="en-GB" sz="1800" dirty="0" err="1" smtClean="0"/>
              <a:t>CloudChannel</a:t>
            </a:r>
            <a:r>
              <a:rPr lang="en-GB" sz="1800" dirty="0" smtClean="0"/>
              <a:t>&lt;T&gt;	-- Azure queues</a:t>
            </a:r>
          </a:p>
          <a:p>
            <a:r>
              <a:rPr lang="en-GB" sz="2000" dirty="0" smtClean="0"/>
              <a:t>Data Flow:</a:t>
            </a:r>
            <a:endParaRPr lang="en-GB" sz="2000" dirty="0"/>
          </a:p>
          <a:p>
            <a:pPr lvl="1"/>
            <a:r>
              <a:rPr lang="en-GB" sz="1800" dirty="0" err="1" smtClean="0"/>
              <a:t>CloudStream.map</a:t>
            </a:r>
            <a:r>
              <a:rPr lang="en-GB" sz="1800" dirty="0" smtClean="0"/>
              <a:t>/</a:t>
            </a:r>
            <a:r>
              <a:rPr lang="en-GB" sz="1800" dirty="0" err="1" smtClean="0"/>
              <a:t>groupBy</a:t>
            </a:r>
            <a:r>
              <a:rPr lang="en-GB" sz="1800" dirty="0" smtClean="0"/>
              <a:t>/filter/sort/… </a:t>
            </a:r>
            <a:r>
              <a:rPr lang="en-GB" sz="1800" dirty="0"/>
              <a:t>	-- </a:t>
            </a:r>
            <a:r>
              <a:rPr lang="en-GB" sz="1800" dirty="0" smtClean="0"/>
              <a:t>compositional parallel data flow</a:t>
            </a:r>
          </a:p>
        </p:txBody>
      </p:sp>
    </p:spTree>
    <p:extLst>
      <p:ext uri="{BB962C8B-B14F-4D97-AF65-F5344CB8AC3E}">
        <p14:creationId xmlns:p14="http://schemas.microsoft.com/office/powerpoint/2010/main" val="129685678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27569</TotalTime>
  <Words>480</Words>
  <Application>Microsoft Office PowerPoint</Application>
  <PresentationFormat>Widescreen</PresentationFormat>
  <Paragraphs>77</Paragraphs>
  <Slides>7</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7</vt:i4>
      </vt:variant>
    </vt:vector>
  </HeadingPairs>
  <TitlesOfParts>
    <vt:vector size="19" baseType="lpstr">
      <vt:lpstr>Wingdings</vt:lpstr>
      <vt:lpstr>Candara</vt:lpstr>
      <vt:lpstr>Arial</vt:lpstr>
      <vt:lpstr>Segoe Light</vt:lpstr>
      <vt:lpstr>Consolas</vt:lpstr>
      <vt:lpstr>Segoe UI Light</vt:lpstr>
      <vt:lpstr>Segoe UI</vt:lpstr>
      <vt:lpstr>FSharp-teched-europe-2010-v2</vt:lpstr>
      <vt:lpstr>White with Consolas font for code slides</vt:lpstr>
      <vt:lpstr>Metro Template-Template Blue</vt:lpstr>
      <vt:lpstr>New corp-style Presentation</vt:lpstr>
      <vt:lpstr>1_New corp-style Presentation</vt:lpstr>
      <vt:lpstr>PowerPoint Presentation</vt:lpstr>
      <vt:lpstr>F# Brings Three Very Unique and Important Things to Azure Programming</vt:lpstr>
      <vt:lpstr>Overview – m-brace, cloud { … }</vt:lpstr>
      <vt:lpstr>Overview – Basic Variations on Scale-out</vt:lpstr>
      <vt:lpstr>Overview - MBrace</vt:lpstr>
      <vt:lpstr>Overview - MBrace</vt:lpstr>
      <vt:lpstr>Overview - MBrace</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513</cp:revision>
  <cp:lastPrinted>2010-05-11T05:02:34Z</cp:lastPrinted>
  <dcterms:created xsi:type="dcterms:W3CDTF">2010-11-09T11:20:14Z</dcterms:created>
  <dcterms:modified xsi:type="dcterms:W3CDTF">2015-03-25T06:43:03Z</dcterms:modified>
  <cp:category>TechEd Europe 2010</cp:category>
</cp:coreProperties>
</file>